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7"/>
  </p:notesMasterIdLst>
  <p:sldIdLst>
    <p:sldId id="391" r:id="rId2"/>
    <p:sldId id="389" r:id="rId3"/>
    <p:sldId id="384" r:id="rId4"/>
    <p:sldId id="359" r:id="rId5"/>
    <p:sldId id="363" r:id="rId6"/>
    <p:sldId id="364" r:id="rId7"/>
    <p:sldId id="365" r:id="rId8"/>
    <p:sldId id="366" r:id="rId9"/>
    <p:sldId id="367" r:id="rId10"/>
    <p:sldId id="368" r:id="rId11"/>
    <p:sldId id="370" r:id="rId12"/>
    <p:sldId id="371" r:id="rId13"/>
    <p:sldId id="372" r:id="rId14"/>
    <p:sldId id="386" r:id="rId15"/>
    <p:sldId id="387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90" r:id="rId26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8" autoAdjust="0"/>
    <p:restoredTop sz="81967" autoAdjust="0"/>
  </p:normalViewPr>
  <p:slideViewPr>
    <p:cSldViewPr>
      <p:cViewPr varScale="1">
        <p:scale>
          <a:sx n="76" d="100"/>
          <a:sy n="76" d="100"/>
        </p:scale>
        <p:origin x="120" y="2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Network bandwidth</a:t>
          </a:r>
          <a:endParaRPr lang="en-US" b="1" i="0" dirty="0">
            <a:effectLst/>
          </a:endParaRPr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System resources</a:t>
          </a: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Application resources</a:t>
          </a: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  <dgm:t>
        <a:bodyPr/>
        <a:lstStyle/>
        <a:p>
          <a:endParaRPr lang="en-US"/>
        </a:p>
      </dgm:t>
    </dgm:pt>
    <dgm:pt modelId="{E367BE70-C50A-6A43-8AFA-7CF7E142477B}" type="pres">
      <dgm:prSet presAssocID="{59372874-7672-E146-A97A-F29BFB4A2140}" presName="textNode" presStyleLbl="bgShp" presStyleIdx="0" presStyleCnt="3"/>
      <dgm:spPr/>
      <dgm:t>
        <a:bodyPr/>
        <a:lstStyle/>
        <a:p>
          <a:endParaRPr lang="en-US"/>
        </a:p>
      </dgm:t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  <dgm:t>
        <a:bodyPr/>
        <a:lstStyle/>
        <a:p>
          <a:endParaRPr lang="en-US"/>
        </a:p>
      </dgm:t>
    </dgm:pt>
    <dgm:pt modelId="{E415A12E-187B-9149-B76A-23CD314DDAC8}" type="pres">
      <dgm:prSet presAssocID="{92F30862-F847-FC4F-9375-31010EECD883}" presName="textNode" presStyleLbl="bgShp" presStyleIdx="1" presStyleCnt="3"/>
      <dgm:spPr/>
      <dgm:t>
        <a:bodyPr/>
        <a:lstStyle/>
        <a:p>
          <a:endParaRPr lang="en-US"/>
        </a:p>
      </dgm:t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  <dgm:t>
        <a:bodyPr/>
        <a:lstStyle/>
        <a:p>
          <a:endParaRPr lang="en-US"/>
        </a:p>
      </dgm:t>
    </dgm:pt>
    <dgm:pt modelId="{DE64535E-28E3-9144-82ED-ED0F42D2AAEE}" type="pres">
      <dgm:prSet presAssocID="{3234AAA2-C82A-B44F-87E5-BD58BA054E0F}" presName="textNode" presStyleLbl="bgShp" presStyleIdx="2" presStyleCnt="3"/>
      <dgm:spPr/>
      <dgm:t>
        <a:bodyPr/>
        <a:lstStyle/>
        <a:p>
          <a:endParaRPr lang="en-US"/>
        </a:p>
      </dgm:t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b="0" i="0" dirty="0">
            <a:solidFill>
              <a:schemeClr val="bg1"/>
            </a:solidFill>
            <a:effectLst/>
            <a:latin typeface="+mn-lt"/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Ping flood using ICMP echo request packets</a:t>
          </a: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0D3173A9-4F5A-DF40-ABDC-E1266D496CA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gm:t>
    </dgm:pt>
    <dgm:pt modelId="{C0CF5096-1C13-284C-9CBF-AB3204777B61}" type="parTrans" cxnId="{F56C85F0-BA70-884F-85B8-A60286C12DE9}">
      <dgm:prSet/>
      <dgm:spPr/>
      <dgm:t>
        <a:bodyPr/>
        <a:lstStyle/>
        <a:p>
          <a:endParaRPr lang="en-US"/>
        </a:p>
      </dgm:t>
    </dgm:pt>
    <dgm:pt modelId="{F75E82DB-170F-014F-8D17-333D1F9B7A96}" type="sibTrans" cxnId="{F56C85F0-BA70-884F-85B8-A60286C12DE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Uses UDP packets directed to some port number on the target system</a:t>
          </a: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Sends TCP packets to the target system</a:t>
          </a: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Total volume of packets is the aim of the attack rather than the system code</a:t>
          </a: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5903CA4E-6479-1447-8D34-2708C4DFDF16}" type="presOf" srcId="{0D3173A9-4F5A-DF40-ABDC-E1266D496CAF}" destId="{565A0BC2-B705-7845-9587-D8A7832452F9}" srcOrd="0" destOrd="1" presId="urn:microsoft.com/office/officeart/2005/8/layout/vList5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F56C85F0-BA70-884F-85B8-A60286C12DE9}" srcId="{CF4DB9DA-4932-A14E-B358-BA616C5EE288}" destId="{0D3173A9-4F5A-DF40-ABDC-E1266D496CAF}" srcOrd="1" destOrd="0" parTransId="{C0CF5096-1C13-284C-9CBF-AB3204777B61}" sibTransId="{F75E82DB-170F-014F-8D17-333D1F9B7A96}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  <a:endParaRPr lang="en-US" b="1" dirty="0">
            <a:solidFill>
              <a:schemeClr val="tx1"/>
            </a:solidFill>
            <a:effectLst/>
            <a:latin typeface="+mn-lt"/>
            <a:ea typeface="ＭＳ Ｐゴシック" pitchFamily="-1" charset="-128"/>
          </a:endParaRP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b="1" dirty="0" err="1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B9A9C-9B2F-9C45-BB3E-132FD2ADBD2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CAAF5-1BFA-7249-970E-2E16935F3045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dirty="0" smtClean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gm:t>
    </dgm:pt>
    <dgm:pt modelId="{C34F63E7-2172-4045-BF2C-048DB0CC2EAF}" type="parTrans" cxnId="{20F2C2E4-93A7-CC4E-A658-E9ECD9B2579E}">
      <dgm:prSet/>
      <dgm:spPr/>
      <dgm:t>
        <a:bodyPr/>
        <a:lstStyle/>
        <a:p>
          <a:endParaRPr lang="en-US"/>
        </a:p>
      </dgm:t>
    </dgm:pt>
    <dgm:pt modelId="{DA7272DF-D46E-1E47-BF7D-925389DB1621}" type="sibTrans" cxnId="{20F2C2E4-93A7-CC4E-A658-E9ECD9B2579E}">
      <dgm:prSet/>
      <dgm:spPr/>
      <dgm:t>
        <a:bodyPr/>
        <a:lstStyle/>
        <a:p>
          <a:endParaRPr lang="en-US"/>
        </a:p>
      </dgm:t>
    </dgm:pt>
    <dgm:pt modelId="{9D9CD33F-9E4B-B34D-AC58-FA9ADBD95987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on how to contact technical personal for ISP </a:t>
          </a:r>
          <a:endParaRPr lang="en-US" dirty="0">
            <a:effectLst/>
            <a:latin typeface="+mn-lt"/>
          </a:endParaRPr>
        </a:p>
      </dgm:t>
    </dgm:pt>
    <dgm:pt modelId="{771531F4-2848-2F4F-B2A1-CCBB2448738A}" type="parTrans" cxnId="{6336D353-2A7E-314C-B3C9-DE420EB012CA}">
      <dgm:prSet/>
      <dgm:spPr/>
      <dgm:t>
        <a:bodyPr/>
        <a:lstStyle/>
        <a:p>
          <a:endParaRPr lang="en-US"/>
        </a:p>
      </dgm:t>
    </dgm:pt>
    <dgm:pt modelId="{C89E07B7-E8D2-2244-89E0-8FE036DDD58B}" type="sibTrans" cxnId="{6336D353-2A7E-314C-B3C9-DE420EB012CA}">
      <dgm:prSet/>
      <dgm:spPr/>
      <dgm:t>
        <a:bodyPr/>
        <a:lstStyle/>
        <a:p>
          <a:endParaRPr lang="en-US"/>
        </a:p>
      </dgm:t>
    </dgm:pt>
    <dgm:pt modelId="{C7CFE043-8556-7F4A-8EA7-B3799D6A7314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Needed to impose traffic filtering upstream</a:t>
          </a:r>
          <a:endParaRPr lang="en-US" dirty="0">
            <a:effectLst/>
            <a:latin typeface="+mn-lt"/>
          </a:endParaRPr>
        </a:p>
      </dgm:t>
    </dgm:pt>
    <dgm:pt modelId="{5AC0B0E2-B66A-3346-8FF7-F9C17D77FAD1}" type="parTrans" cxnId="{6C84DAEB-0394-9043-9803-C80C12E02A22}">
      <dgm:prSet/>
      <dgm:spPr/>
      <dgm:t>
        <a:bodyPr/>
        <a:lstStyle/>
        <a:p>
          <a:endParaRPr lang="en-US"/>
        </a:p>
      </dgm:t>
    </dgm:pt>
    <dgm:pt modelId="{BC73166F-3CF6-4449-8D02-893EB25E1EB1}" type="sibTrans" cxnId="{6C84DAEB-0394-9043-9803-C80C12E02A22}">
      <dgm:prSet/>
      <dgm:spPr/>
      <dgm:t>
        <a:bodyPr/>
        <a:lstStyle/>
        <a:p>
          <a:endParaRPr lang="en-US"/>
        </a:p>
      </dgm:t>
    </dgm:pt>
    <dgm:pt modelId="{E827E2C2-8B60-A24D-B7C2-42B77D70F4E9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of how to respond to the attack</a:t>
          </a:r>
          <a:endParaRPr lang="en-US" dirty="0">
            <a:effectLst/>
            <a:latin typeface="+mn-lt"/>
          </a:endParaRPr>
        </a:p>
      </dgm:t>
    </dgm:pt>
    <dgm:pt modelId="{11605365-3E17-B543-9E46-4264693CCAD8}" type="parTrans" cxnId="{84786C46-A95D-E147-8ED9-A0867D9ECBB2}">
      <dgm:prSet/>
      <dgm:spPr/>
      <dgm:t>
        <a:bodyPr/>
        <a:lstStyle/>
        <a:p>
          <a:endParaRPr lang="en-US"/>
        </a:p>
      </dgm:t>
    </dgm:pt>
    <dgm:pt modelId="{921FF22D-EA19-EC44-8964-038821AA1847}" type="sibTrans" cxnId="{84786C46-A95D-E147-8ED9-A0867D9ECBB2}">
      <dgm:prSet/>
      <dgm:spPr/>
      <dgm:t>
        <a:bodyPr/>
        <a:lstStyle/>
        <a:p>
          <a:endParaRPr lang="en-US"/>
        </a:p>
      </dgm:t>
    </dgm:pt>
    <dgm:pt modelId="{B8962085-97CB-084E-999F-B58BD701043E}" type="pres">
      <dgm:prSet presAssocID="{454B9A9C-9B2F-9C45-BB3E-132FD2ADBD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CC5A0-A601-7047-A3B1-4A95341DC203}" type="pres">
      <dgm:prSet presAssocID="{F1BCAAF5-1BFA-7249-970E-2E16935F3045}" presName="composite" presStyleCnt="0"/>
      <dgm:spPr/>
    </dgm:pt>
    <dgm:pt modelId="{DC1A2EE9-0B81-0249-BAE2-7E8ABAF95231}" type="pres">
      <dgm:prSet presAssocID="{F1BCAAF5-1BFA-7249-970E-2E16935F30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98D57-D32E-C046-8CAE-BF57114DE3E1}" type="pres">
      <dgm:prSet presAssocID="{F1BCAAF5-1BFA-7249-970E-2E16935F304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2C2E4-93A7-CC4E-A658-E9ECD9B2579E}" srcId="{454B9A9C-9B2F-9C45-BB3E-132FD2ADBD24}" destId="{F1BCAAF5-1BFA-7249-970E-2E16935F3045}" srcOrd="0" destOrd="0" parTransId="{C34F63E7-2172-4045-BF2C-048DB0CC2EAF}" sibTransId="{DA7272DF-D46E-1E47-BF7D-925389DB1621}"/>
    <dgm:cxn modelId="{63066332-C002-A14A-8D99-86F774DDAF50}" type="presOf" srcId="{9D9CD33F-9E4B-B34D-AC58-FA9ADBD95987}" destId="{74798D57-D32E-C046-8CAE-BF57114DE3E1}" srcOrd="0" destOrd="0" presId="urn:microsoft.com/office/officeart/2005/8/layout/hList1"/>
    <dgm:cxn modelId="{D806A271-E4E0-8C41-9BA1-C9182689E3BD}" type="presOf" srcId="{F1BCAAF5-1BFA-7249-970E-2E16935F3045}" destId="{DC1A2EE9-0B81-0249-BAE2-7E8ABAF95231}" srcOrd="0" destOrd="0" presId="urn:microsoft.com/office/officeart/2005/8/layout/hList1"/>
    <dgm:cxn modelId="{84786C46-A95D-E147-8ED9-A0867D9ECBB2}" srcId="{F1BCAAF5-1BFA-7249-970E-2E16935F3045}" destId="{E827E2C2-8B60-A24D-B7C2-42B77D70F4E9}" srcOrd="2" destOrd="0" parTransId="{11605365-3E17-B543-9E46-4264693CCAD8}" sibTransId="{921FF22D-EA19-EC44-8964-038821AA1847}"/>
    <dgm:cxn modelId="{6336D353-2A7E-314C-B3C9-DE420EB012CA}" srcId="{F1BCAAF5-1BFA-7249-970E-2E16935F3045}" destId="{9D9CD33F-9E4B-B34D-AC58-FA9ADBD95987}" srcOrd="0" destOrd="0" parTransId="{771531F4-2848-2F4F-B2A1-CCBB2448738A}" sibTransId="{C89E07B7-E8D2-2244-89E0-8FE036DDD58B}"/>
    <dgm:cxn modelId="{7CE85172-4A1E-2840-AAE1-9F9725E2040E}" type="presOf" srcId="{E827E2C2-8B60-A24D-B7C2-42B77D70F4E9}" destId="{74798D57-D32E-C046-8CAE-BF57114DE3E1}" srcOrd="0" destOrd="2" presId="urn:microsoft.com/office/officeart/2005/8/layout/hList1"/>
    <dgm:cxn modelId="{55177889-4F81-2748-9B2A-E05B1ECD0544}" type="presOf" srcId="{454B9A9C-9B2F-9C45-BB3E-132FD2ADBD24}" destId="{B8962085-97CB-084E-999F-B58BD701043E}" srcOrd="0" destOrd="0" presId="urn:microsoft.com/office/officeart/2005/8/layout/hList1"/>
    <dgm:cxn modelId="{B9DC6845-8BB0-F64A-B49F-1F05E8808AFC}" type="presOf" srcId="{C7CFE043-8556-7F4A-8EA7-B3799D6A7314}" destId="{74798D57-D32E-C046-8CAE-BF57114DE3E1}" srcOrd="0" destOrd="1" presId="urn:microsoft.com/office/officeart/2005/8/layout/hList1"/>
    <dgm:cxn modelId="{6C84DAEB-0394-9043-9803-C80C12E02A22}" srcId="{F1BCAAF5-1BFA-7249-970E-2E16935F3045}" destId="{C7CFE043-8556-7F4A-8EA7-B3799D6A7314}" srcOrd="1" destOrd="0" parTransId="{5AC0B0E2-B66A-3346-8FF7-F9C17D77FAD1}" sibTransId="{BC73166F-3CF6-4449-8D02-893EB25E1EB1}"/>
    <dgm:cxn modelId="{18F61757-A4C9-954F-910F-D6499A15DF4E}" type="presParOf" srcId="{B8962085-97CB-084E-999F-B58BD701043E}" destId="{479CC5A0-A601-7047-A3B1-4A95341DC203}" srcOrd="0" destOrd="0" presId="urn:microsoft.com/office/officeart/2005/8/layout/hList1"/>
    <dgm:cxn modelId="{08748216-2D5D-6D4A-BC1C-3B5891184BCF}" type="presParOf" srcId="{479CC5A0-A601-7047-A3B1-4A95341DC203}" destId="{DC1A2EE9-0B81-0249-BAE2-7E8ABAF95231}" srcOrd="0" destOrd="0" presId="urn:microsoft.com/office/officeart/2005/8/layout/hList1"/>
    <dgm:cxn modelId="{E056F58E-F785-2C45-AA5E-749AC5038CC9}" type="presParOf" srcId="{479CC5A0-A601-7047-A3B1-4A95341DC203}" destId="{74798D57-D32E-C046-8CAE-BF57114DE3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EAEE1-B141-8149-B598-A2FC9726C17B}">
      <dsp:nvSpPr>
        <dsp:cNvPr id="0" name=""/>
        <dsp:cNvSpPr/>
      </dsp:nvSpPr>
      <dsp:spPr>
        <a:xfrm>
          <a:off x="1116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Network bandwidth</a:t>
          </a:r>
          <a:endParaRPr lang="en-US" sz="2400" b="1" i="0" kern="1200" dirty="0">
            <a:effectLst/>
          </a:endParaRPr>
        </a:p>
      </dsp:txBody>
      <dsp:txXfrm>
        <a:off x="1116" y="0"/>
        <a:ext cx="2902148" cy="937260"/>
      </dsp:txXfrm>
    </dsp:sp>
    <dsp:sp modelId="{E1C9B790-AD02-DB4B-90E8-7BFEE9B60B8A}">
      <dsp:nvSpPr>
        <dsp:cNvPr id="0" name=""/>
        <dsp:cNvSpPr/>
      </dsp:nvSpPr>
      <dsp:spPr>
        <a:xfrm>
          <a:off x="291331" y="93817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sp:txBody>
      <dsp:txXfrm>
        <a:off x="318921" y="965765"/>
        <a:ext cx="2266538" cy="886809"/>
      </dsp:txXfrm>
    </dsp:sp>
    <dsp:sp modelId="{9C0BB106-18F0-064A-9F7C-7245A6EA83E6}">
      <dsp:nvSpPr>
        <dsp:cNvPr id="0" name=""/>
        <dsp:cNvSpPr/>
      </dsp:nvSpPr>
      <dsp:spPr>
        <a:xfrm>
          <a:off x="291331" y="202508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sp:txBody>
      <dsp:txXfrm>
        <a:off x="318921" y="2052675"/>
        <a:ext cx="2266538" cy="886809"/>
      </dsp:txXfrm>
    </dsp:sp>
    <dsp:sp modelId="{200D4077-F322-A54F-A959-16520676AF19}">
      <dsp:nvSpPr>
        <dsp:cNvPr id="0" name=""/>
        <dsp:cNvSpPr/>
      </dsp:nvSpPr>
      <dsp:spPr>
        <a:xfrm>
          <a:off x="312092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System resources</a:t>
          </a:r>
        </a:p>
      </dsp:txBody>
      <dsp:txXfrm>
        <a:off x="3120925" y="0"/>
        <a:ext cx="2902148" cy="937260"/>
      </dsp:txXfrm>
    </dsp:sp>
    <dsp:sp modelId="{331622DA-667B-3D42-86F2-0516235F2E15}">
      <dsp:nvSpPr>
        <dsp:cNvPr id="0" name=""/>
        <dsp:cNvSpPr/>
      </dsp:nvSpPr>
      <dsp:spPr>
        <a:xfrm>
          <a:off x="341114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sp:txBody>
      <dsp:txXfrm>
        <a:off x="3470618" y="996738"/>
        <a:ext cx="2202762" cy="1911774"/>
      </dsp:txXfrm>
    </dsp:sp>
    <dsp:sp modelId="{1EA47F75-BED3-5244-AD77-D9664E47C6FF}">
      <dsp:nvSpPr>
        <dsp:cNvPr id="0" name=""/>
        <dsp:cNvSpPr/>
      </dsp:nvSpPr>
      <dsp:spPr>
        <a:xfrm>
          <a:off x="624073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Application resources</a:t>
          </a:r>
        </a:p>
      </dsp:txBody>
      <dsp:txXfrm>
        <a:off x="6240735" y="0"/>
        <a:ext cx="2902148" cy="937260"/>
      </dsp:txXfrm>
    </dsp:sp>
    <dsp:sp modelId="{F711556B-CC33-6E40-9D5E-6524FC4A1052}">
      <dsp:nvSpPr>
        <dsp:cNvPr id="0" name=""/>
        <dsp:cNvSpPr/>
      </dsp:nvSpPr>
      <dsp:spPr>
        <a:xfrm>
          <a:off x="653095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sp:txBody>
      <dsp:txXfrm>
        <a:off x="6590428" y="996738"/>
        <a:ext cx="2202762" cy="191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4949027" y="-1984473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Ping flood using ICMP echo request packets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sp:txBody>
      <dsp:txXfrm rot="-5400000">
        <a:off x="2852928" y="154568"/>
        <a:ext cx="5028930" cy="793789"/>
      </dsp:txXfrm>
    </dsp:sp>
    <dsp:sp modelId="{19357E6A-60B3-FC4E-9FC2-1ECE7041DD85}">
      <dsp:nvSpPr>
        <dsp:cNvPr id="0" name=""/>
        <dsp:cNvSpPr/>
      </dsp:nvSpPr>
      <dsp:spPr>
        <a:xfrm>
          <a:off x="0" y="1666"/>
          <a:ext cx="2852928" cy="1099591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2900" b="0" i="0" kern="1200" dirty="0">
            <a:solidFill>
              <a:schemeClr val="bg1"/>
            </a:solidFill>
            <a:effectLst/>
            <a:latin typeface="+mn-lt"/>
          </a:endParaRPr>
        </a:p>
      </dsp:txBody>
      <dsp:txXfrm>
        <a:off x="53678" y="55344"/>
        <a:ext cx="2745572" cy="992235"/>
      </dsp:txXfrm>
    </dsp:sp>
    <dsp:sp modelId="{AE11C2D4-26A0-484C-A22E-4A33CEF07817}">
      <dsp:nvSpPr>
        <dsp:cNvPr id="0" name=""/>
        <dsp:cNvSpPr/>
      </dsp:nvSpPr>
      <dsp:spPr>
        <a:xfrm rot="5400000">
          <a:off x="4949027" y="-829902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Uses UDP packets directed to some port number on the target system</a:t>
          </a:r>
        </a:p>
      </dsp:txBody>
      <dsp:txXfrm rot="-5400000">
        <a:off x="2852928" y="1309139"/>
        <a:ext cx="5028930" cy="793789"/>
      </dsp:txXfrm>
    </dsp:sp>
    <dsp:sp modelId="{5E105DE0-16B0-F645-ABF2-3DD1D6F6DDB8}">
      <dsp:nvSpPr>
        <dsp:cNvPr id="0" name=""/>
        <dsp:cNvSpPr/>
      </dsp:nvSpPr>
      <dsp:spPr>
        <a:xfrm>
          <a:off x="0" y="1156237"/>
          <a:ext cx="2852928" cy="10995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53678" y="1209915"/>
        <a:ext cx="2745572" cy="992235"/>
      </dsp:txXfrm>
    </dsp:sp>
    <dsp:sp modelId="{4B1A1837-8231-6840-8D50-F6DB4B3D4684}">
      <dsp:nvSpPr>
        <dsp:cNvPr id="0" name=""/>
        <dsp:cNvSpPr/>
      </dsp:nvSpPr>
      <dsp:spPr>
        <a:xfrm rot="5400000">
          <a:off x="4949027" y="324668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Sends TCP packets to the target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Total volume of packets is the aim of the attack rather than the system code</a:t>
          </a:r>
        </a:p>
      </dsp:txBody>
      <dsp:txXfrm rot="-5400000">
        <a:off x="2852928" y="2463709"/>
        <a:ext cx="5028930" cy="793789"/>
      </dsp:txXfrm>
    </dsp:sp>
    <dsp:sp modelId="{46E720AB-F321-FB41-8240-75830E95D297}">
      <dsp:nvSpPr>
        <dsp:cNvPr id="0" name=""/>
        <dsp:cNvSpPr/>
      </dsp:nvSpPr>
      <dsp:spPr>
        <a:xfrm>
          <a:off x="0" y="2310809"/>
          <a:ext cx="2852928" cy="1099591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53678" y="2364487"/>
        <a:ext cx="2745572" cy="992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EDA1D-D411-8645-B08C-F96CBCCA4328}">
      <dsp:nvSpPr>
        <dsp:cNvPr id="0" name=""/>
        <dsp:cNvSpPr/>
      </dsp:nvSpPr>
      <dsp:spPr>
        <a:xfrm rot="16200000">
          <a:off x="-884011" y="885118"/>
          <a:ext cx="4648200" cy="2877963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5400000">
        <a:off x="1108" y="929639"/>
        <a:ext cx="2877963" cy="2788920"/>
      </dsp:txXfrm>
    </dsp:sp>
    <dsp:sp modelId="{D8B55FDF-77C1-834C-8C65-345A49A2973D}">
      <dsp:nvSpPr>
        <dsp:cNvPr id="0" name=""/>
        <dsp:cNvSpPr/>
      </dsp:nvSpPr>
      <dsp:spPr>
        <a:xfrm rot="16200000">
          <a:off x="2209799" y="885118"/>
          <a:ext cx="4648200" cy="2877963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5400000">
        <a:off x="3094918" y="929639"/>
        <a:ext cx="2877963" cy="2788920"/>
      </dsp:txXfrm>
    </dsp:sp>
    <dsp:sp modelId="{40A340F6-F630-F841-B2E1-AB613AB02F5A}">
      <dsp:nvSpPr>
        <dsp:cNvPr id="0" name=""/>
        <dsp:cNvSpPr/>
      </dsp:nvSpPr>
      <dsp:spPr>
        <a:xfrm rot="16200000">
          <a:off x="5303611" y="885118"/>
          <a:ext cx="4648200" cy="2877963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sp:txBody>
      <dsp:txXfrm rot="5400000">
        <a:off x="6188730" y="929639"/>
        <a:ext cx="2877963" cy="2788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40E5-AA75-F540-9AC8-A428CCFAF6D3}">
      <dsp:nvSpPr>
        <dsp:cNvPr id="0" name=""/>
        <dsp:cNvSpPr/>
      </dsp:nvSpPr>
      <dsp:spPr>
        <a:xfrm>
          <a:off x="0" y="0"/>
          <a:ext cx="4511040" cy="972312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  <a:endParaRPr lang="en-US" sz="1600" b="1" kern="1200" dirty="0">
            <a:solidFill>
              <a:schemeClr val="tx1"/>
            </a:solidFill>
            <a:effectLst/>
            <a:latin typeface="+mn-lt"/>
            <a:ea typeface="ＭＳ Ｐゴシック" pitchFamily="-1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sp:txBody>
      <dsp:txXfrm>
        <a:off x="28478" y="28478"/>
        <a:ext cx="3379679" cy="915356"/>
      </dsp:txXfrm>
    </dsp:sp>
    <dsp:sp modelId="{18164F88-DE1C-7E4B-A35B-CA51C5DF794C}">
      <dsp:nvSpPr>
        <dsp:cNvPr id="0" name=""/>
        <dsp:cNvSpPr/>
      </dsp:nvSpPr>
      <dsp:spPr>
        <a:xfrm>
          <a:off x="377799" y="1149096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sp:txBody>
      <dsp:txXfrm>
        <a:off x="406277" y="1177574"/>
        <a:ext cx="3444281" cy="915356"/>
      </dsp:txXfrm>
    </dsp:sp>
    <dsp:sp modelId="{4FA33190-3A54-BC4A-AAEE-1A90F556FE85}">
      <dsp:nvSpPr>
        <dsp:cNvPr id="0" name=""/>
        <dsp:cNvSpPr/>
      </dsp:nvSpPr>
      <dsp:spPr>
        <a:xfrm>
          <a:off x="749960" y="2298192"/>
          <a:ext cx="4511040" cy="9723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sz="1600" b="1" kern="1200" dirty="0" err="1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sp:txBody>
      <dsp:txXfrm>
        <a:off x="778438" y="2326670"/>
        <a:ext cx="3449920" cy="915356"/>
      </dsp:txXfrm>
    </dsp:sp>
    <dsp:sp modelId="{CBFDAD9E-3A53-1C4F-BBA6-BA2FFA1D3DB9}">
      <dsp:nvSpPr>
        <dsp:cNvPr id="0" name=""/>
        <dsp:cNvSpPr/>
      </dsp:nvSpPr>
      <dsp:spPr>
        <a:xfrm>
          <a:off x="1127759" y="3447288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sp:txBody>
      <dsp:txXfrm>
        <a:off x="1156237" y="3475766"/>
        <a:ext cx="3444281" cy="915356"/>
      </dsp:txXfrm>
    </dsp:sp>
    <dsp:sp modelId="{E94E7B59-EB68-4F49-88EA-2BF2FB91202C}">
      <dsp:nvSpPr>
        <dsp:cNvPr id="0" name=""/>
        <dsp:cNvSpPr/>
      </dsp:nvSpPr>
      <dsp:spPr>
        <a:xfrm>
          <a:off x="3879037" y="744702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21237" y="744702"/>
        <a:ext cx="347602" cy="475582"/>
      </dsp:txXfrm>
    </dsp:sp>
    <dsp:sp modelId="{AEF2102F-665D-3D42-97DB-A8D8233082D9}">
      <dsp:nvSpPr>
        <dsp:cNvPr id="0" name=""/>
        <dsp:cNvSpPr/>
      </dsp:nvSpPr>
      <dsp:spPr>
        <a:xfrm>
          <a:off x="4256836" y="1893798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399036" y="1893798"/>
        <a:ext cx="347602" cy="475582"/>
      </dsp:txXfrm>
    </dsp:sp>
    <dsp:sp modelId="{951E9E9F-F451-FE43-B83A-AD1D756BF21E}">
      <dsp:nvSpPr>
        <dsp:cNvPr id="0" name=""/>
        <dsp:cNvSpPr/>
      </dsp:nvSpPr>
      <dsp:spPr>
        <a:xfrm>
          <a:off x="4628997" y="3042894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771197" y="3042894"/>
        <a:ext cx="347602" cy="475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2EE9-0B81-0249-BAE2-7E8ABAF95231}">
      <dsp:nvSpPr>
        <dsp:cNvPr id="0" name=""/>
        <dsp:cNvSpPr/>
      </dsp:nvSpPr>
      <dsp:spPr>
        <a:xfrm>
          <a:off x="0" y="30326"/>
          <a:ext cx="6908800" cy="6048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kern="12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sp:txBody>
      <dsp:txXfrm>
        <a:off x="0" y="30326"/>
        <a:ext cx="6908800" cy="604800"/>
      </dsp:txXfrm>
    </dsp:sp>
    <dsp:sp modelId="{74798D57-D32E-C046-8CAE-BF57114DE3E1}">
      <dsp:nvSpPr>
        <dsp:cNvPr id="0" name=""/>
        <dsp:cNvSpPr/>
      </dsp:nvSpPr>
      <dsp:spPr>
        <a:xfrm>
          <a:off x="0" y="635126"/>
          <a:ext cx="6908800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Details on how to contact technical personal for ISP </a:t>
          </a:r>
          <a:endParaRPr lang="en-US" sz="2100" kern="1200" dirty="0">
            <a:effectLst/>
            <a:latin typeface="+mn-lt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Needed to impose traffic filtering upstream</a:t>
          </a:r>
          <a:endParaRPr lang="en-US" sz="2100" kern="1200" dirty="0">
            <a:effectLst/>
            <a:latin typeface="+mn-lt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Details of how to respond to the attack</a:t>
          </a:r>
          <a:endParaRPr lang="en-US" sz="2100" kern="1200" dirty="0">
            <a:effectLst/>
            <a:latin typeface="+mn-lt"/>
          </a:endParaRPr>
        </a:p>
      </dsp:txBody>
      <dsp:txXfrm>
        <a:off x="0" y="635126"/>
        <a:ext cx="6908800" cy="138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8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4/e, by William Stallings and Lawrie Brown, Chapter 7 “Denial-of-Service</a:t>
            </a:r>
            <a:r>
              <a:rPr lang="en-US" baseline="0" dirty="0" smtClean="0">
                <a:latin typeface="Times New Roman" pitchFamily="-107" charset="0"/>
              </a:rPr>
              <a:t> Attacks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243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exploits this behavior on the targeted server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9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take a variety of forms, based on which network protocol 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flooding attack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This type of ICMP packet was chosen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 attacker can generate large volumes of one of these packet types. Because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packets include part of some notional erroneous packet that supposedly caused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error being reported, they can be made comparatively large, increasing their effectiveness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flooding the link. ICMP flood attacks remain one of the most common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DDoS attacks [SYMA16].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flooding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10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12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Recognizing the limitations of flooding attacks generated by a single system, one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earlier significant developments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tools was the use of multiple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 to generate attacks. These systems were typically compromised user workstations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PCs. The attacker uses malware to subvert the system and to install an attack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agent, which they can control. Such systems are known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zombies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Large collections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such systems under the control of one attacker can be created, collectively forming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botnet , as we discussed in Chapter 6. Such networks of compromised systems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 favorite tool of attackers, and can be used for a variety of purposes, including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(DDoS)  attacks. Indeed, there is an underground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economy that creates and hires out botnets for use in such attacks. [SYMA16] report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evidence that 40% of DDoS attacks in 2015 were from such botnets for hire.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 network shown in Figure 7.1, some of the broadband user systems may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compromised and used as zombies to attack any of the company or other links shown.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7.6 and 7.7.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904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13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One of the earliest and best-known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is Tribe Flood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(TFN), written by the hacker known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Mixter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original variant from the 1990s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exploited Sun Solaris systems. It was later rewritten as Tribe Flood Network 2000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(TFN2K) and could run on UNIX, Solaris, and Windows NT systems. TFN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TFN2K use a version of the two-layer command hierarchy shown in Figure 7.4.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was a Trojan program that was copied to and run on compromised, zombie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It was capable of implementing ICMP flood, SYN flood, UDP flood,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amplification forms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attacks. TFN did not spoof source addresses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 packets. Rather it relied on a large number of compromised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layered command structure, to obscure the path back to the attacker.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also implemented some other rootkit functions as we describe in Chapter 6.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handler was simply a command-line program run on some compromised systems.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accessed these systems using any suitable mechanism giving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access, and then ran the handler program with the desired options. Each handler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control a large number of agent systems, identified using a supplied list.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Communications between the handler and its agents was encrypted and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intermixed with a number of decoy packets. This hindered attempts to monitor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analyze the control traffic. Both these communications and the attacks themselves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sent via randomized TCP, UDP, and ICMP packets. This tool demonstrates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typical capabilities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other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have been developed since. Instead of using dedicated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handler programs, many now use an IRC  or similar instant messaging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program, or web-based HTTP servers, to manage communications with the agents.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of these more recent tools also use cryptographic mechanisms to authenticate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agents to the handlers, in order to hinder analysis of command traffic.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73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 smtClean="0"/>
              <a:t>INVITE requests with spoofed IP addresses, or alternately a </a:t>
            </a:r>
            <a:r>
              <a:rPr lang="en-US" dirty="0" err="1" smtClean="0"/>
              <a:t>DDoS</a:t>
            </a:r>
            <a:r>
              <a:rPr lang="en-US" dirty="0" smtClean="0"/>
              <a:t> attack using a</a:t>
            </a:r>
          </a:p>
          <a:p>
            <a:pPr>
              <a:defRPr/>
            </a:pPr>
            <a:r>
              <a:rPr lang="en-US" dirty="0" err="1" smtClean="0"/>
              <a:t>botnet</a:t>
            </a:r>
            <a:r>
              <a:rPr lang="en-US" dirty="0" smtClean="0"/>
              <a:t> to generate numerous INVITE request. This attack puts a load on the SIP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proxy servers in two ways. First, their server resources are depleted in processing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INVITE requests. Second, their network capacity is consumed. Call receivers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also victims of this attack. A target system will be flooded with forged VoIP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calls, making the system unavailable for legitimate incoming calls.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14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3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consider two different approaches to exploiting the Hypertext Transfer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(HTTP) to deny service.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HTTP flood refers to an attack that bombards Web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HTTP requests. Typically, this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with HTTP requests 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many different bots. The requests can be designed to consume considerable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For example, an HTTP request to download a large file from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causes the Web server to read the file from hard disk, store it in memory, convert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into a packet stream, and then transmit the packets. This process consumes memory,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processing, and transmission resources.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variant of this attack is known as a recursive HTTP flood. In this case,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bots start from a given HTTP link and then follows all links on the provided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in a recursive way. This is also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spidering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intriguing and unusual form of HTTP-based attack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[SOUR12], [DAMO12].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exploits the common server technique of using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threads to support multiple requests to the same server application.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attempts to monopolize all of the available request handling threads on the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 by sending HTTP requests that never complete. Since each request consumes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thread,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eventually consumes all of the Web server’s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capacity, effectively denying access to legitimate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HTTP protocol specification (RFC2616) states that a blank line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indicate the end of the request headers and the beginning of the payload,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any. Once the entire request is received, the Web server may then respond.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operates by establishing multiple connections to the Web server.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each connection, it sends an incomplete request that does not include the terminating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newline sequence. The attacker sends additional header lines periodically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keep the connection alive, but never sends the terminating newline sequence.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keeps the connection open, expecting more information to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request. As the attack continues, the volume of long-standing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increases, eventually consuming all available Web server connections,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rendering the Web server unavailable to respond to legitimate requests.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different from typical denials of service in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utilizes legitimate HTTP traffic, and does not rely on using special “bad” HTTP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that exploit bugs in specific HTTP servers. Because of this, existing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and intrusion prevention solutions that rely on signatures to detect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will generally not recognize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This means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capable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being effective even when standard enterprise-grade intrusion detection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prevention systems are in place.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number of countermeasures that can be taken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 attacks, including limiting the rate of incoming connections from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host; varying the timeout on connections as a function of the number of connections;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delayed binding. Delayed binding is performed by load balancing software.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essence, the load balancer performs an HTTP request header completeness check,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means that the HTTP request will not be sent to the appropriate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final two carriage return and line feeds are sent by the HTTP client. This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key bit of information. Basically, delayed binding ensures that your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proxy will never see any of the incomplete requests being sent out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15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3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16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contrast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attacks, where the intermediaries are compromised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the attacker’s programs, reflector and amplifier attacks use network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functioning normally. The attacker sends a network packet with a spoofed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to a service running on some network server. The server responds to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packet, sending it to the spoofed source address that belongs to the actual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target. If the attacker sends a number of requests to a number of servers, all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spoofed source address, the resulting flood of responses can overwhelm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target’s network link. The fact that normal server systems are being used as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their handling of the packets is entirely conventional,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attacks can be easier to deploy and harder to trace back to the actual attacker.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basic variants of this type of attack: the simple reflection attack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amplification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reflection attack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direct implementation of this type of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sends packets to a known service on the intermediary with a spoofed source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actual target system. When the intermediary responds, the response is sent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target. Effectively this reflects the attack off the intermediary, which is termed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reflector, and is why this is called a reflection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Ideally the attacker would like to use a service that created a larger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than the original request. This allows the attacker to convert a lower volume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stream of packets from the originating system into a higher volume of packet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intermediary directed at the target. Common UDP services are often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purpose. Originally the echo service was a favored choice, although it does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create a larger response packet. However, any generally accessible UDP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used for this type of attack.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DNS, SNMP, or ISAKMP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have all been exploited in this manner, in part because they can be made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 larger response packets directed at the target.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intermediary systems are often chosen to be high-capacity network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routers with very good network connections. This means they can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volumes of traffic if necessary, and if not, the attack traffic can be obscured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normal high volumes of traffic flowing through them. If the attacker spreads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over a number of intermediaries in a cyclic manner, then the attack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flow may well not be easily distinguished from the other traffic flowing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This, combined with the use of spoofed source addresses, greatly increases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difficulty of any attempt to trace the packet flows back to the attacker’s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variant of reflection attack uses TCP SYN packets and exploits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three-way handshake used to establish a TCP connection. The attacker sends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SYN packets with spoofed source addresses to the chosen intermediaries.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turn the intermediaries respond with a SYN-ACK packet to the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address, which is actually the target system. The attacker uses this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number of intermediaries. The aim is to generate high enough volumes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to flood the link to the target system. The target system will respond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RST packet for any that get through, but by then the attack has already succeeded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overwhelming the target’s network link.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attack variant is a flooding attack that differs from the SYN spoofing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we discussed earlier in this chapter. The goal is to flood the network link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target, not to exhaust its network handling resources. Indeed,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usually take care to limit the volume of traffic to any particular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ensure that it is not overwhelmed by, or even notices, this traffic. This is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its continued correct functioning is an essential component of this attack,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is limiting the chance of the attacker’s actions being detected. The 2002 attack on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was of this form. It used connection requests to the BGP routing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core routers as the primary intermediaries. These generated sufficient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to completely block normal access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However,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discovered, once this traffic was blocked, a range of other services, on other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also being used. GRC noted in its report on this attack that “you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 you’re in trouble when packet floods are competing to flood you.”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generally accessible TCP service can be used in this type of attack.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large number of servers available on the Internet, including many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 with very high capacity network links, there are many possible intermediaries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can be used. What makes this attack even more effective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TCP connection requests are indistinguishable from normal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directed to the server. It is only if they are running some form of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system that detects the large numbers of failed connection requests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that this attack might be detected and possibly blocked. If the attacker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number of intermediaries, then it is very likely that even if some detect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the attack, many others will not, and the attack will still succeed.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517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17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further variation of the reflector attack establishes a self-contained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intermediary and the target system. Both systems act as reflectors.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7.6 shows this type of attack. The upper part of the figure shows normal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Domain Name System operation.  The DNS client sends a query from its UDP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port 1792 to the server’s DNS port 53 to obtain the IP address of a domain name.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sends a UDP response packet including the IP address. The lower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of the figure shows a reflection attack using DNS. The attacker sends a query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DNS server with a spoofed IP source address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target. The attacker uses port 7, which is usually associated with echo,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reflector service. The DNS server then sends a response to the victim of the attack,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addressed to port 7. If the victim is offering the echo service, it may create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that echoes the received data back to the DNS server. This can cause a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DNS server and the victim if the DNS server responds to the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the victim. Most reflector attacks can be prevented through network-based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host-based firewall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rulesets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reject suspicious combinations of source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destination ports.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very effective if possible, this type of attack is fairly easy to filter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the combinations of service ports used should never occur in normal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implementing any of these reflection attacks, the attacker could use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as the original source of packets. This suffices, particularly if a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used that generates larger response packets than those originally sent to the intermediary.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Alternatively, multiple systems might be used to generate higher volumes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 to be reflected and to further obscure the path back to the attacker. Typically a botnet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be used in this case.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characteristic of reflection attacks is the lack of backscatter traffic.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both direct flooding attacks and SYN spoofing attacks, the use of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 results in response packets being scattered across the Internet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 detectable. This allows security researchers to estimate the volumes of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In reflection attacks, the spoofed source address directs all the packets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desired target and any responses to the intermediary. There is no generally visible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side effect of these attacks, making them much harder to quantify. Evidence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them is only available from either the targeted systems and their ISPs or the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In either case, specific instrumentation and monitoring would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collect this evidence.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Fundamental to the success of reflection attacks is the ability to create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spoofed-source packets. If filters are in place that block spoofed-source packets,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(RFC 2827), then these attacks are simply not possible. This is the most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basic, fundamental defense against such attacks. This is not the case with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 or flooding attacks (distributed or not). They can succeed using real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addresses, with the consequences already noted.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228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a variant of reflector attacks and also involve sending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implemented this variant. Note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08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Like all the reflection-based attacks, the basic defense against these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the use of spoofed source addresses. Appropriate configuration of DNS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servers, in particular limiting recursive responses to internal client systems only,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RFC 5358, can restrict some variants of this attack.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05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</a:t>
            </a:r>
            <a:r>
              <a:rPr lang="en-US" b="1" dirty="0" smtClean="0"/>
              <a:t>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</a:t>
            </a:r>
            <a:r>
              <a:rPr lang="en-US" b="1" dirty="0" smtClean="0"/>
              <a:t>denial-of-service attack (</a:t>
            </a:r>
            <a:r>
              <a:rPr lang="en-US" b="1" dirty="0" err="1" smtClean="0"/>
              <a:t>DoS</a:t>
            </a:r>
            <a:r>
              <a:rPr lang="en-US" b="1" dirty="0" smtClean="0"/>
              <a:t>) </a:t>
            </a:r>
            <a:r>
              <a:rPr lang="en-US" dirty="0" smtClean="0"/>
              <a:t>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temporary takedown in December 2010 of a handful of websites that cut 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controversial website WikiLeaks, including Visa and MasterCard, made worldwide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news. Similar attacks, motivated by a variety of reasons, occur thousands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times each day, thanks in part to the ease by which website disruptions can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accomplished.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have been carrying out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(DDoS)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attacks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many years, and their potency steadily has increased over time. Due to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bandwidth growth, the largest such attacks have increased from a modest 400 Mbps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2002, to 100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2010 [ARBO10], to 300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Spamhaus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in 2013,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600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BBC attack in 2015. Massive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attacks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in the 50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range are powerful enough to exceed the bandwidth capacity of almost any intended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target, including perhaps the core Internet Exchanges or critical DNS name servers,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even smaller attacks can be surprisingly effective. [SYMA16] notes that DDoS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are growing in number and intensity, but that most last for 30 minutes or less,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driven by the use of botnets-for-hire. The reasons for attacks include financial extortion,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hacktivism, and state-sponsored attacks on opponents. There are also reports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criminals using DDoS attacks on bank systems as a diversion from the real attack 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payment switches or ATM networks. These attacks remain popular as they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simple to setup, difficult to stop, and very effective [SYMA16] .</a:t>
            </a:r>
          </a:p>
          <a:p>
            <a:r>
              <a:rPr lang="en-US" dirty="0" smtClean="0">
                <a:effectLst/>
                <a:latin typeface="Times" charset="0"/>
              </a:rPr>
              <a:t> </a:t>
            </a:r>
          </a:p>
          <a:p>
            <a:r>
              <a:rPr lang="en-US" dirty="0" smtClean="0">
                <a:effectLst/>
                <a:latin typeface="Times" charset="0"/>
              </a:rPr>
              <a:t>A DDoS attack in October 2016 represents an ominous new trend in the threat.</a:t>
            </a:r>
          </a:p>
          <a:p>
            <a:r>
              <a:rPr lang="en-US" dirty="0" smtClean="0">
                <a:effectLst/>
                <a:latin typeface="Times" charset="0"/>
              </a:rPr>
              <a:t>This attack, on </a:t>
            </a:r>
            <a:r>
              <a:rPr lang="en-US" dirty="0" err="1" smtClean="0">
                <a:effectLst/>
                <a:latin typeface="Times" charset="0"/>
              </a:rPr>
              <a:t>Dyn</a:t>
            </a:r>
            <a:r>
              <a:rPr lang="en-US" dirty="0" smtClean="0">
                <a:effectLst/>
                <a:latin typeface="Times" charset="0"/>
              </a:rPr>
              <a:t>, a major Domain Name System (DNS) service provider, lasted</a:t>
            </a:r>
          </a:p>
          <a:p>
            <a:r>
              <a:rPr lang="en-US" dirty="0" smtClean="0">
                <a:effectLst/>
                <a:latin typeface="Times" charset="0"/>
              </a:rPr>
              <a:t>for many hours and involved multiple waves of attacks from over 100,000 malicious</a:t>
            </a:r>
          </a:p>
          <a:p>
            <a:r>
              <a:rPr lang="en-US" dirty="0" smtClean="0">
                <a:effectLst/>
                <a:latin typeface="Times" charset="0"/>
              </a:rPr>
              <a:t>endpoints. The noteworthy feature of this attack is that the attack source recruited</a:t>
            </a:r>
          </a:p>
          <a:p>
            <a:r>
              <a:rPr lang="en-US" dirty="0" err="1" smtClean="0">
                <a:effectLst/>
                <a:latin typeface="Times" charset="0"/>
              </a:rPr>
              <a:t>IoT</a:t>
            </a:r>
            <a:r>
              <a:rPr lang="en-US" dirty="0" smtClean="0">
                <a:effectLst/>
                <a:latin typeface="Times" charset="0"/>
              </a:rPr>
              <a:t> (Internet of Things) devices, such as webcams and baby monitors. One estimate</a:t>
            </a:r>
          </a:p>
          <a:p>
            <a:r>
              <a:rPr lang="en-US" dirty="0" smtClean="0">
                <a:effectLst/>
                <a:latin typeface="Times" charset="0"/>
              </a:rPr>
              <a:t>of the volume of attack traffic is that it reached a peak as high as 1.2 </a:t>
            </a:r>
            <a:r>
              <a:rPr lang="en-US" dirty="0" err="1" smtClean="0">
                <a:effectLst/>
                <a:latin typeface="Times" charset="0"/>
              </a:rPr>
              <a:t>TBps</a:t>
            </a:r>
            <a:r>
              <a:rPr lang="en-US" dirty="0" smtClean="0">
                <a:effectLst/>
                <a:latin typeface="Times" charset="0"/>
              </a:rPr>
              <a:t> [LOSH16].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585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b="0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prevention and preemption (before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detection and filtering (during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 attempt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source 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reaction (after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is an attempt to eliminate or curtail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334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principal originator is Daniel Bernstein. It is available in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On the assumption that the majority of the entries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280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046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9012F-A4A2-5342-9008-DC1944CB21FA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respond successfully to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a good incident response plan is needed.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must include details of how to contact technical personal for your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provider(s). This contact must be possible using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nonnetworked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means,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under attack your network connection may well not be usable.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flooding attacks, can only be filtered upstream of your network connection.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plan should also contain details of how to respond to the attack. The division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responsibilities between organizational personnel and the ISP will depend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resources available and technical capabilities of the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Within an organization you should have implemented the standard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broadcast, and rate limiting filters we discuss earlier in this chapter.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Ideally, you should also have some form of automated network monitoring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intrusion detection system running so personnel will be notified should abnormal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be detected. We discuss such systems in Chapter 8. Research continues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how best identify abnormal traffic. It may be on the basis of changes in patterns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flow information, source addresses, or other traffic characteristics, as [CARL06]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discuss. It is important that an organization knows its normal traffic patterns so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 baseline with which to compare abnormal traffic flows. Without such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knowledge, the earliest indication is likely to be a report from users inside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outside the organization that its network connection has failed. Identifying the reason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failure, whether attack, misconfiguration, or hardware or software failure,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take valuable additional time to identify.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34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24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12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</a:t>
            </a:r>
            <a:r>
              <a:rPr lang="en-US" dirty="0" smtClean="0">
                <a:latin typeface="Times New Roman" pitchFamily="-107" charset="0"/>
              </a:rPr>
              <a:t> 7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262215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 Security Incident Handling Guide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defines denial-of-service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attack as follows: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(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action that prevents or impairs the authorized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b="0" dirty="0" smtClean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35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bandwidth relates to the capacity of the network links connecting a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wider Internet. For most organizations, this is their connection to their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(ISP), as shown in the example network in Figure 7.1. Usually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connection will have a lower capacity than the links within and between ISP routers.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means it is possible for more traffic to arrive at the ISP’s routers over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higher-capacity links than can be carried over the link to the organization.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circumstance, the router must discard some packets, delivering only as many as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handled by the link. In normal network operation such high loads might occur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popular server experiencing traffic from a large number of legitimate users.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portion of these users will experience a degraded or nonexistent service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consequence. This is expected behavior for an overloaded TCP/IP network link.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vast majority of traffic directed at the target server is malicious,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generated either directly or indirectly by the attacker. This traffic overwhelms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legitimate traffic, effectively denying legitimate users access to the server.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high volume attacks have even been directed at the ISP network supporting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organization, aiming to disrupt its connections to other networks.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recent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are listed in [AROR11], with comments on their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volume and impact.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targeting system resources typically aims to overload or crash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handling software. Rather than consuming bandwidth with large volumes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traffic, specific types of packets are sent that consume the limited resources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system. These include temporary buffers used to hold arriving packets,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tables of open connections, and similar memory data structures.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which we discuss next, is of this type. It targets the table of TCP connections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system resource attack uses packets whose structure triggers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bug in the system’s network handling software, causing it to crash. This means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no longer communicate over the network until this software is reloaded,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by rebooting the target system. This is known 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poison packet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classic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ping of death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teardrop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attacks, directed at older Windows 9x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of this form. These targeted bugs in the Windows network code that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(Internet Control Message Protocol) echo request packets and packet fragmentation,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respectively.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on a specific application, such as a Web server, typically involves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valid requests, each of which consumes significant resources. This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limits the ability of the server to respond to requests from other users.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Web server might include the ability to make database queries. If a large,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costly query can be constructed, then an attacker could generate a large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that severely load the server. This limits its ability to respond to valid requests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other users. This type of attack is known as a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cyberslam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[KAND05] discusses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of this kind, and suggests some possible countermeasures.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 is to construct a request that triggers a bug in the server program, causing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to crash. This means the server is no longer able to respond to requests until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restarted.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may also be characterized by how many systems are used to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at the target system. Originally only one, or a small number of source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directly under the attacker’s control, was used. This is all that is required to send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needed for any attack targeting a bug in a server’s network handling code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some application. Attacks requiring high traffic volumes are more commonly 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multiple systems at the same time, using distributed or amplified forms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We discuss these later in this chapter.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5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337985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09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 spoofing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Given sufficiently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addition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the use of packets with forged source addresses means the attacking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for example (RFC 2827),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many ISPs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original flow of spoofed-source packets. Security researchers, such as those with the</a:t>
            </a:r>
          </a:p>
          <a:p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backscatter traffic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Monitoring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39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the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attack. This attacks the ability of a network server to respond to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62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three-way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that TCP uses to establish a connection. This is illustrated in Figure 7.2 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2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792481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</a:t>
            </a:r>
          </a:p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7441" r="8149" b="23770"/>
          <a:stretch/>
        </p:blipFill>
        <p:spPr>
          <a:xfrm>
            <a:off x="2072680" y="116632"/>
            <a:ext cx="6224283" cy="663997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8915400" cy="105273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556792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lassified based on network protocol used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irtually any type of network packet can be used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42701081"/>
              </p:ext>
            </p:extLst>
          </p:nvPr>
        </p:nvGraphicFramePr>
        <p:xfrm>
          <a:off x="838200" y="3124200"/>
          <a:ext cx="7924800" cy="341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16632"/>
            <a:ext cx="9906000" cy="15841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Distributed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Denial of Service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(DDoS)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409979"/>
              </p:ext>
            </p:extLst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36256"/>
          <a:stretch/>
        </p:blipFill>
        <p:spPr>
          <a:xfrm>
            <a:off x="344488" y="332656"/>
            <a:ext cx="9256752" cy="62424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13478"/>
          <a:stretch/>
        </p:blipFill>
        <p:spPr>
          <a:xfrm>
            <a:off x="1600123" y="260648"/>
            <a:ext cx="6669901" cy="63367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06" y="92141"/>
            <a:ext cx="8915400" cy="151216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Hypertext Transfer Protocol (HTTP) Based Attacks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0512" y="1700808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latin typeface="+mn-lt"/>
              </a:rPr>
              <a:t>HTTP flood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81600" y="1784345"/>
            <a:ext cx="4259263" cy="744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60512" y="2708920"/>
            <a:ext cx="4259263" cy="4032448"/>
          </a:xfrm>
        </p:spPr>
        <p:txBody>
          <a:bodyPr/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ttack that bombards Web servers with HTTP requests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C</a:t>
            </a:r>
            <a:r>
              <a:rPr lang="en-US" sz="2000" dirty="0" smtClean="0">
                <a:latin typeface="+mn-lt"/>
              </a:rPr>
              <a:t>onsumes considerable resources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 err="1">
                <a:latin typeface="+mn-lt"/>
              </a:rPr>
              <a:t>S</a:t>
            </a:r>
            <a:r>
              <a:rPr lang="en-US" sz="2000" dirty="0" err="1" smtClean="0">
                <a:latin typeface="+mn-lt"/>
              </a:rPr>
              <a:t>pidering</a:t>
            </a:r>
            <a:endParaRPr lang="en-US" sz="2000" dirty="0" smtClean="0">
              <a:latin typeface="+mn-lt"/>
            </a:endParaRPr>
          </a:p>
          <a:p>
            <a:pPr lvl="1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ots starting from a given HTTP link and following all links on the provided Web site in a recursive way </a:t>
            </a:r>
            <a:endParaRPr lang="en-US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181600" y="2708920"/>
            <a:ext cx="4259263" cy="388843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Attempts to monopolize by sending HTTP requests that never complete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Eventually consumes Web server’s connection capacity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Utilizes legitimate HTTP traffic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Existing intrusion detection and prevention solutions that  rely on signatures to detect attacks will generally not recognize </a:t>
            </a: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  <a:p>
            <a:pPr eaLnBrk="1" hangingPunct="1">
              <a:buFont typeface="Wingdings" pitchFamily="-110" charset="2"/>
              <a:buChar char=""/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781301" y="4305300"/>
            <a:ext cx="4191000" cy="317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627" y="-1714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1746200"/>
            <a:ext cx="8915400" cy="501317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ttacker sends packets to a known service on the intermediary with a spoofed source address of the actual target system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W</a:t>
            </a:r>
            <a:r>
              <a:rPr lang="en-US" sz="2800" dirty="0" smtClean="0">
                <a:latin typeface="+mn-lt"/>
              </a:rPr>
              <a:t>hen intermediary responds, the response is sent to the target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“Reflects” the attack off the intermediary (reflector)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oal is to generate enough volumes of packets to flood the link to the target system without alerting the intermediary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8" b="20197"/>
          <a:stretch/>
        </p:blipFill>
        <p:spPr>
          <a:xfrm>
            <a:off x="-326793" y="-99392"/>
            <a:ext cx="10362915" cy="707626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4912" r="10557" b="14788"/>
          <a:stretch/>
        </p:blipFill>
        <p:spPr>
          <a:xfrm>
            <a:off x="272481" y="476672"/>
            <a:ext cx="9258410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1700808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packets directed at a legitimate DNS server as the intermediary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ttacker creates a series of DNS requests containing the spoofed source address of the target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xploit DNS behavior to convert a small request to a much larger response (amplification)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arget is flooded with responses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asic defense against this attack is to prevent the use of spoofed source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Denial-of-Service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243408"/>
            <a:ext cx="8915400" cy="15121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855" y="2725367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hese attacks cannot be prevented entirely</a:t>
            </a:r>
          </a:p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igh traffic volumes may be legitimate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igh publicity about a specific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ctivity on a very popular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escribed as </a:t>
            </a:r>
            <a:r>
              <a:rPr lang="en-US" i="1" dirty="0" err="1" smtClean="0">
                <a:latin typeface="+mn-lt"/>
              </a:rPr>
              <a:t>slashdotted</a:t>
            </a:r>
            <a:r>
              <a:rPr lang="en-US" i="1" dirty="0" smtClean="0">
                <a:latin typeface="+mn-lt"/>
              </a:rPr>
              <a:t>, flash crowd, or flash event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4979784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66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our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lines of defense against </a:t>
            </a:r>
            <a:r>
              <a:rPr lang="en-US" sz="24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459432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6792"/>
            <a:ext cx="8915400" cy="530120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spoofed source addresses</a:t>
            </a:r>
          </a:p>
          <a:p>
            <a:pPr lvl="2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O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n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routers as close to source as possible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ilters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be used to ensure path back to the claimed source address is the one being used by the current packet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Filters must be applied to traffic before it leaves the ISP’s network or at the point of entry to their network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modified TCP connection handling code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Cryptographically encode critical information in a cookie that is sent as the server’s initial sequence number</a:t>
            </a:r>
          </a:p>
          <a:p>
            <a:pPr lvl="4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L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egitimate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client responds with an ACK packet containing the incremented sequence number cookie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Drop an entry for an incomplete connection from the TCP connections table when it overflows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171400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72816"/>
            <a:ext cx="8915400" cy="508518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IP directed broadcasts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suspicious services and combinations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anage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application attacks with a form of graphical puzzle (</a:t>
            </a:r>
            <a:r>
              <a:rPr lang="en-US" sz="28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captcha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) to distinguish legitimate human requests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ood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general system security practices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mirrored and replicated servers when high-performance and reliability is required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89154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err="1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ntispoofing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, directed broadcast, and rate limiting filters should have been implemented 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deally have network monitors and IDS to detect and notify abnormal traffic patterns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1583871"/>
              </p:ext>
            </p:extLst>
          </p:nvPr>
        </p:nvGraphicFramePr>
        <p:xfrm>
          <a:off x="1295400" y="2133600"/>
          <a:ext cx="69088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84784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dentify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type of attack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apture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and analyze packets 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esign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filters to block attack traffic upstream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identify and correct system/application bug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ave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ISP trace packet flow back to source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be difficult and time consuming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ecessary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if planning legal action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mplement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contingency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witch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to alternate backup servers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ommission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new servers at a new site with new addresses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pdate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incident response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nalyze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the attack and the response for future handling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464" y="-315416"/>
            <a:ext cx="9673075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745088" y="1340768"/>
            <a:ext cx="3798422" cy="5112568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Distributed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Application-based bandwidth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SIP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HTTP-based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Reflector and amplifier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Reflection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Amplification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DNS amplification attacks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74549" y="1340768"/>
            <a:ext cx="4378452" cy="5517232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nature of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Classic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Source address spoofing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SYN spoofing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Flooding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ICMP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UDP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TCP SYN flood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Defenses against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Responding to a denial-of-service attack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49337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attack as: </a:t>
            </a: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484784"/>
            <a:ext cx="90678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5320260"/>
              </p:ext>
            </p:extLst>
          </p:nvPr>
        </p:nvGraphicFramePr>
        <p:xfrm>
          <a:off x="304800" y="35052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" y="0"/>
            <a:ext cx="887505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1066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Classic 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15400" cy="4800600"/>
          </a:xfrm>
        </p:spPr>
        <p:txBody>
          <a:bodyPr/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3200" dirty="0" smtClean="0">
                <a:latin typeface="+mn-lt"/>
              </a:rPr>
              <a:t>Flooding ping command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Aim of this attack is to overwhelm the capacity of the network connection to the target organization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Traffic can be handled by higher capacity links on the path, but packets are discarded as capacity decreases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Source of the attack is clearly identified unless a spoofed address is used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Network performance is noticeably affected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556792"/>
            <a:ext cx="8928992" cy="4968552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Use forged source addresses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Usually via the raw socket interface on operating systems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Makes attacking systems harder to identify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Attacker generates large volumes of packets that have the target system as the destination address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Congestion would result in the router connected to the final, lower capacity link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Requires network engineers to specifically query flow information from their routers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i="1" dirty="0" smtClean="0">
                <a:latin typeface="+mn-lt"/>
              </a:rPr>
              <a:t>Backscatter traffic </a:t>
            </a:r>
            <a:endParaRPr lang="en-US" dirty="0" smtClean="0">
              <a:latin typeface="+mn-lt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Advertise routes to unused IP addresses to monitor attack traffic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8496300" cy="399256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Common </a:t>
            </a:r>
            <a:r>
              <a:rPr lang="en-US" dirty="0" err="1">
                <a:latin typeface="+mn-lt"/>
              </a:rPr>
              <a:t>DoS</a:t>
            </a:r>
            <a:r>
              <a:rPr lang="en-US" dirty="0">
                <a:latin typeface="+mn-lt"/>
              </a:rPr>
              <a:t> attack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Attacks the ability of a server to respond to future connection requests by overflowing the tables used to manage them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Thus legitimate users are denied access to the server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Hence an attack on system resources, specifically the network handling code in the operating system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12382" t="12951" r="11231" b="24604"/>
          <a:stretch/>
        </p:blipFill>
        <p:spPr>
          <a:xfrm>
            <a:off x="1928664" y="158762"/>
            <a:ext cx="6120680" cy="647526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19462</TotalTime>
  <Words>11390</Words>
  <Application>Microsoft Office PowerPoint</Application>
  <PresentationFormat>A4 Paper (210x297 mm)</PresentationFormat>
  <Paragraphs>1095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PowerPoint Presentation</vt:lpstr>
      <vt:lpstr>Chapter 7</vt:lpstr>
      <vt:lpstr>Denial-of-Service (DoS) Attack</vt:lpstr>
      <vt:lpstr>Denial-of-Service (DoS)</vt:lpstr>
      <vt:lpstr>PowerPoint Presentation</vt:lpstr>
      <vt:lpstr>Classic DoS Attacks</vt:lpstr>
      <vt:lpstr>Source Address Spoofing</vt:lpstr>
      <vt:lpstr>SYN Spoofing</vt:lpstr>
      <vt:lpstr>PowerPoint Presentation</vt:lpstr>
      <vt:lpstr>PowerPoint Presentation</vt:lpstr>
      <vt:lpstr>Flooding Attacks</vt:lpstr>
      <vt:lpstr>Distributed Denial of Service (DDoS) Attacks</vt:lpstr>
      <vt:lpstr>PowerPoint Presentation</vt:lpstr>
      <vt:lpstr>PowerPoint Presentation</vt:lpstr>
      <vt:lpstr>Hypertext Transfer Protocol (HTTP) Based Attacks</vt:lpstr>
      <vt:lpstr>Reflection Attacks</vt:lpstr>
      <vt:lpstr>PowerPoint Presentation</vt:lpstr>
      <vt:lpstr>PowerPoint Presentation</vt:lpstr>
      <vt:lpstr>DNS Amplification Attacks</vt:lpstr>
      <vt:lpstr>DoS Attack Defenses</vt:lpstr>
      <vt:lpstr>DoS Attack Prevention</vt:lpstr>
      <vt:lpstr>DoS Attack Prevention</vt:lpstr>
      <vt:lpstr>Responding to DoS Attacks</vt:lpstr>
      <vt:lpstr>Responding to DoS Attacks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Jacoby, Meghan M</cp:lastModifiedBy>
  <cp:revision>131</cp:revision>
  <cp:lastPrinted>2007-05-04T00:37:05Z</cp:lastPrinted>
  <dcterms:created xsi:type="dcterms:W3CDTF">2014-09-08T15:32:33Z</dcterms:created>
  <dcterms:modified xsi:type="dcterms:W3CDTF">2017-11-29T16:48:45Z</dcterms:modified>
  <cp:category/>
</cp:coreProperties>
</file>